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8"/>
  </p:notesMasterIdLst>
  <p:sldIdLst>
    <p:sldId id="256" r:id="rId2"/>
    <p:sldId id="257" r:id="rId3"/>
    <p:sldId id="259" r:id="rId4"/>
    <p:sldId id="288" r:id="rId5"/>
    <p:sldId id="289" r:id="rId6"/>
    <p:sldId id="258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Questrial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86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65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60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3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35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229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638" y="6307062"/>
            <a:ext cx="1730610" cy="2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9" name="Shape 29"/>
          <p:cNvSpPr txBox="1"/>
          <p:nvPr/>
        </p:nvSpPr>
        <p:spPr>
          <a:xfrm>
            <a:off x="828440" y="6431312"/>
            <a:ext cx="2306100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 © Proprietary and Confidential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ldNum" idx="3"/>
          </p:nvPr>
        </p:nvSpPr>
        <p:spPr>
          <a:xfrm>
            <a:off x="539212" y="6356350"/>
            <a:ext cx="1773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2224" y="6283000"/>
            <a:ext cx="1875874" cy="2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‹#›</a:t>
            </a:fld>
            <a:endParaRPr lang="en-US">
              <a:solidFill>
                <a:schemeClr val="dk2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2"/>
          </p:nvPr>
        </p:nvSpPr>
        <p:spPr>
          <a:xfrm>
            <a:off x="539212" y="6356350"/>
            <a:ext cx="1773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52721"/>
            <a:ext cx="8229600" cy="48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7800" algn="l" rtl="0">
              <a:spcBef>
                <a:spcPts val="520"/>
              </a:spcBef>
              <a:buClr>
                <a:schemeClr val="accent2"/>
              </a:buClr>
              <a:buSzPct val="100000"/>
              <a:buFont typeface="Calibri"/>
              <a:buChar char="•"/>
              <a:defRPr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accent2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accent2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accent2"/>
              </a:buClr>
              <a:buSzPct val="100000"/>
              <a:buFont typeface="Calibri"/>
              <a:buChar char="»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215663"/>
            <a:ext cx="8793600" cy="8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215663"/>
            <a:ext cx="342000" cy="8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 amt="47000"/>
          </a:blip>
          <a:srcRect t="3144" r="3836" b="84975"/>
          <a:stretch/>
        </p:blipFill>
        <p:spPr>
          <a:xfrm>
            <a:off x="1" y="215662"/>
            <a:ext cx="8793600" cy="8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15663"/>
            <a:ext cx="8229600" cy="8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6277158"/>
            <a:ext cx="2057400" cy="39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Shape 46"/>
          <p:cNvCxnSpPr/>
          <p:nvPr/>
        </p:nvCxnSpPr>
        <p:spPr>
          <a:xfrm>
            <a:off x="518900" y="6170800"/>
            <a:ext cx="812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/>
          <p:nvPr/>
        </p:nvSpPr>
        <p:spPr>
          <a:xfrm>
            <a:off x="518901" y="6433150"/>
            <a:ext cx="26157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Proprietary and Confidential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1E3"/>
          </a:solidFill>
          <a:ln w="1905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69398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44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828440" y="6431312"/>
            <a:ext cx="2306100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 © Proprietary and Confidential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sldNum" idx="2"/>
          </p:nvPr>
        </p:nvSpPr>
        <p:spPr>
          <a:xfrm>
            <a:off x="539212" y="6356350"/>
            <a:ext cx="1773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400" y="6277158"/>
            <a:ext cx="2057400" cy="39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6"/>
          <p:cNvCxnSpPr/>
          <p:nvPr/>
        </p:nvCxnSpPr>
        <p:spPr>
          <a:xfrm>
            <a:off x="518900" y="6170800"/>
            <a:ext cx="812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iarossi@liaisonedu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keaveney@liaisonedu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98100" y="2041711"/>
            <a:ext cx="8222100" cy="215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6000" b="1" dirty="0" err="1">
                <a:solidFill>
                  <a:srgbClr val="B0C123"/>
                </a:solidFill>
              </a:rPr>
              <a:t>PharmCAS</a:t>
            </a:r>
            <a:r>
              <a:rPr lang="en-US" sz="6000" b="1" dirty="0">
                <a:solidFill>
                  <a:srgbClr val="B0C123"/>
                </a:solidFill>
              </a:rPr>
              <a:t> 2018-2019  </a:t>
            </a:r>
            <a:br>
              <a:rPr lang="en-US" sz="6000" b="1" dirty="0">
                <a:solidFill>
                  <a:srgbClr val="B0C123"/>
                </a:solidFill>
              </a:rPr>
            </a:br>
            <a:r>
              <a:rPr lang="en-US" sz="4000" b="1" dirty="0">
                <a:solidFill>
                  <a:srgbClr val="B0C123"/>
                </a:solidFill>
              </a:rPr>
              <a:t>(Adding a new cycle to existing users)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15663"/>
            <a:ext cx="8229600" cy="814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the Management Panel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5" y="1358537"/>
            <a:ext cx="3209524" cy="4428571"/>
          </a:xfrm>
          <a:prstGeom prst="rect">
            <a:avLst/>
          </a:prstGeom>
        </p:spPr>
      </p:pic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52721"/>
            <a:ext cx="8229600" cy="483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400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1358537"/>
            <a:ext cx="40059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- All </a:t>
            </a:r>
            <a:r>
              <a:rPr lang="en-US" b="1" dirty="0" err="1" smtClean="0"/>
              <a:t>WebAdMIT</a:t>
            </a:r>
            <a:r>
              <a:rPr lang="en-US" b="1" dirty="0" smtClean="0"/>
              <a:t> </a:t>
            </a:r>
            <a:r>
              <a:rPr lang="en-US" b="1" dirty="0"/>
              <a:t>Administrators</a:t>
            </a:r>
            <a:r>
              <a:rPr lang="en-US" dirty="0"/>
              <a:t> will have access to the Management Panel. This is located on the left navigation of your homepage.</a:t>
            </a:r>
          </a:p>
          <a:p>
            <a:endParaRPr lang="en-US" dirty="0"/>
          </a:p>
          <a:p>
            <a:r>
              <a:rPr lang="en-US" dirty="0"/>
              <a:t>- To update your users, click on “Admissions Users”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15663"/>
            <a:ext cx="8229600" cy="8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Select desired user and click on the pencil icon: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20"/>
            <a:ext cx="9144000" cy="24200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15663"/>
            <a:ext cx="8229600" cy="8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/>
              <a:t>Organization assignments &amp; cycle years are listed: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02" y="3557847"/>
            <a:ext cx="8753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Organizations and cycles with a Green Plus sign indicates that the cycle is </a:t>
            </a:r>
            <a:r>
              <a:rPr lang="en-US" u="sng" dirty="0"/>
              <a:t>not</a:t>
            </a:r>
            <a:r>
              <a:rPr lang="en-US" dirty="0"/>
              <a:t> activated for the user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To add the new cycle, click on the Green Plus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75612B-27C4-4C21-AD44-FBA87799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" y="1243816"/>
            <a:ext cx="9190388" cy="18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91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10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appropriate Work Group, Cycle and Program Assignments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462" y="5330163"/>
            <a:ext cx="7631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Once all selections are made, click “submit” to save changes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Program Assignment box will display the appropriate CAS you are assigning access to once the organization has a live program.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8F779C-0C85-482C-A860-B1850178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2722"/>
            <a:ext cx="8277883" cy="38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/>
          <p:cNvSpPr txBox="1">
            <a:spLocks/>
          </p:cNvSpPr>
          <p:nvPr/>
        </p:nvSpPr>
        <p:spPr>
          <a:xfrm>
            <a:off x="573579" y="1211157"/>
            <a:ext cx="8229600" cy="483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buClr>
                <a:schemeClr val="accent2"/>
              </a:buClr>
              <a:buSzPct val="25000"/>
            </a:pPr>
            <a:r>
              <a:rPr lang="en-US" sz="2400" dirty="0"/>
              <a:t>Questions?</a:t>
            </a:r>
          </a:p>
          <a:p>
            <a:pPr lvl="0" algn="ctr">
              <a:buClr>
                <a:schemeClr val="accent2"/>
              </a:buClr>
              <a:buSzPct val="25000"/>
            </a:pPr>
            <a:endParaRPr lang="en-US" sz="2400" dirty="0"/>
          </a:p>
          <a:p>
            <a:pPr lvl="0" algn="ctr">
              <a:buClr>
                <a:schemeClr val="accent2"/>
              </a:buClr>
              <a:buSzPct val="25000"/>
            </a:pPr>
            <a:r>
              <a:rPr lang="en-US" sz="2400" dirty="0"/>
              <a:t>Your </a:t>
            </a:r>
          </a:p>
          <a:p>
            <a:pPr lvl="0" algn="ctr">
              <a:buClr>
                <a:schemeClr val="accent2"/>
              </a:buClr>
              <a:buSzPct val="25000"/>
            </a:pPr>
            <a:r>
              <a:rPr lang="en-US" sz="2400" dirty="0" err="1"/>
              <a:t>PharmCAS</a:t>
            </a:r>
            <a:r>
              <a:rPr lang="en-US" sz="2400" dirty="0"/>
              <a:t> Team:</a:t>
            </a:r>
          </a:p>
          <a:p>
            <a:pPr lvl="0" algn="ctr">
              <a:buClr>
                <a:schemeClr val="accent2"/>
              </a:buClr>
              <a:buSzPct val="25000"/>
            </a:pPr>
            <a:endParaRPr lang="en-US" sz="2400" dirty="0"/>
          </a:p>
          <a:p>
            <a:pPr lvl="0">
              <a:buClr>
                <a:schemeClr val="accent2"/>
              </a:buClr>
              <a:buSzPct val="25000"/>
            </a:pPr>
            <a:r>
              <a:rPr lang="en-US" sz="2400" dirty="0" smtClean="0"/>
              <a:t>Nicole </a:t>
            </a:r>
            <a:r>
              <a:rPr lang="en-US" sz="2400" dirty="0"/>
              <a:t>Iarossi				Melissa Keaveney</a:t>
            </a:r>
          </a:p>
          <a:p>
            <a:pPr lvl="0">
              <a:buClr>
                <a:schemeClr val="accent2"/>
              </a:buClr>
              <a:buSzPct val="25000"/>
            </a:pPr>
            <a:r>
              <a:rPr lang="en-US" sz="2000" dirty="0"/>
              <a:t>Customer Solutions Manager</a:t>
            </a:r>
            <a:r>
              <a:rPr lang="en-US" sz="2400" dirty="0"/>
              <a:t>		</a:t>
            </a:r>
            <a:r>
              <a:rPr lang="en-US" sz="2000" dirty="0"/>
              <a:t>Account Manager</a:t>
            </a:r>
          </a:p>
          <a:p>
            <a:pPr lvl="0">
              <a:buClr>
                <a:schemeClr val="accent2"/>
              </a:buClr>
              <a:buSzPct val="25000"/>
            </a:pPr>
            <a:r>
              <a:rPr lang="en-US" sz="2000" dirty="0">
                <a:hlinkClick r:id="rId3"/>
              </a:rPr>
              <a:t>niarossi@liaisonedu.com</a:t>
            </a:r>
            <a:r>
              <a:rPr lang="en-US" sz="2000" dirty="0"/>
              <a:t> 	                                </a:t>
            </a:r>
            <a:r>
              <a:rPr lang="en-US" sz="2000" dirty="0">
                <a:hlinkClick r:id="rId4"/>
              </a:rPr>
              <a:t>mkeaveney@liaisonedu.com</a:t>
            </a:r>
            <a:r>
              <a:rPr lang="en-US" sz="2000" dirty="0"/>
              <a:t> </a:t>
            </a:r>
          </a:p>
          <a:p>
            <a:pPr lvl="0" algn="ctr">
              <a:buClr>
                <a:schemeClr val="accent2"/>
              </a:buClr>
              <a:buSzPct val="25000"/>
            </a:pPr>
            <a:endParaRPr lang="en-US" sz="4000" dirty="0"/>
          </a:p>
          <a:p>
            <a:pPr lvl="0" algn="ctr">
              <a:buClr>
                <a:schemeClr val="accent2"/>
              </a:buClr>
              <a:buSzPct val="25000"/>
            </a:pPr>
            <a:r>
              <a:rPr lang="en-US" sz="4000" dirty="0"/>
              <a:t>Thank you! </a:t>
            </a:r>
          </a:p>
          <a:p>
            <a:pPr>
              <a:buClr>
                <a:schemeClr val="accent2"/>
              </a:buClr>
              <a:buSzPct val="25000"/>
              <a:buFont typeface="Arial"/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146</Words>
  <Application>Microsoft Office PowerPoint</Application>
  <PresentationFormat>On-screen Show (4:3)</PresentationFormat>
  <Paragraphs>29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Roboto</vt:lpstr>
      <vt:lpstr>Questrial</vt:lpstr>
      <vt:lpstr>Arial</vt:lpstr>
      <vt:lpstr>geometric</vt:lpstr>
      <vt:lpstr>PharmCAS 2018-2019   (Adding a new cycle to existing users)</vt:lpstr>
      <vt:lpstr>Go to the Management Panel </vt:lpstr>
      <vt:lpstr>Select desired user and click on the pencil icon:</vt:lpstr>
      <vt:lpstr>Organization assignments &amp; cycle years are listed: </vt:lpstr>
      <vt:lpstr>Add appropriate Work Group, Cycle and Program Assignments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LIAISON   (Title)</dc:title>
  <dc:creator>Deanne Bhamgara</dc:creator>
  <cp:lastModifiedBy>Owings, Katie</cp:lastModifiedBy>
  <cp:revision>20</cp:revision>
  <dcterms:modified xsi:type="dcterms:W3CDTF">2018-07-17T18:43:36Z</dcterms:modified>
</cp:coreProperties>
</file>