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8" r:id="rId5"/>
    <p:sldId id="264" r:id="rId6"/>
    <p:sldId id="263" r:id="rId7"/>
    <p:sldId id="266" r:id="rId8"/>
    <p:sldId id="259" r:id="rId9"/>
    <p:sldId id="262" r:id="rId10"/>
    <p:sldId id="261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3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18 PPT master-01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2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95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</a:t>
            </a:r>
          </a:p>
          <a:p>
            <a:r>
              <a:rPr lang="en-US" dirty="0" smtClean="0"/>
              <a:t>Interim</a:t>
            </a:r>
          </a:p>
          <a:p>
            <a:r>
              <a:rPr lang="en-US" dirty="0" smtClean="0"/>
              <a:t>Institutes</a:t>
            </a:r>
          </a:p>
          <a:p>
            <a:r>
              <a:rPr lang="en-US" dirty="0" smtClean="0"/>
              <a:t>Leadership Fellows/Catalyst</a:t>
            </a:r>
          </a:p>
          <a:p>
            <a:r>
              <a:rPr lang="en-US" dirty="0" smtClean="0"/>
              <a:t>District/Regional</a:t>
            </a:r>
          </a:p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708" y="4237892"/>
            <a:ext cx="4566724" cy="16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691"/>
            <a:ext cx="8229600" cy="4525963"/>
          </a:xfrm>
        </p:spPr>
        <p:txBody>
          <a:bodyPr/>
          <a:lstStyle/>
          <a:p>
            <a:r>
              <a:rPr lang="en-US" altLang="en-US" sz="2400" dirty="0" smtClean="0">
                <a:latin typeface="Corbel" panose="020B0503020204020204" pitchFamily="34" charset="0"/>
              </a:rPr>
              <a:t>Introduce yourselves and identify one topic you would particularly like to spend time on in group discussion (AACP product, priority, a problem how aim to solve).</a:t>
            </a:r>
            <a:endParaRPr lang="en-US" altLang="en-US" sz="2400" dirty="0">
              <a:latin typeface="Corbel" panose="020B0503020204020204" pitchFamily="34" charset="0"/>
            </a:endParaRPr>
          </a:p>
          <a:p>
            <a:endParaRPr lang="en-US" altLang="en-US" sz="2400" dirty="0" smtClean="0">
              <a:latin typeface="Corbel" panose="020B0503020204020204" pitchFamily="34" charset="0"/>
            </a:endParaRPr>
          </a:p>
          <a:p>
            <a:r>
              <a:rPr lang="en-US" altLang="en-US" sz="2400" dirty="0" smtClean="0">
                <a:latin typeface="Corbel" panose="020B0503020204020204" pitchFamily="34" charset="0"/>
              </a:rPr>
              <a:t>Describe </a:t>
            </a:r>
            <a:r>
              <a:rPr lang="en-US" altLang="en-US" sz="2400" dirty="0">
                <a:latin typeface="Corbel" panose="020B0503020204020204" pitchFamily="34" charset="0"/>
              </a:rPr>
              <a:t>additional leadership opportunities needed for CEO Deans? Other Deans? Department Chairs? Faculty?</a:t>
            </a:r>
          </a:p>
          <a:p>
            <a:endParaRPr lang="en-US" altLang="en-US" sz="2400" dirty="0" smtClean="0">
              <a:latin typeface="Corbel" panose="020B0503020204020204" pitchFamily="34" charset="0"/>
            </a:endParaRPr>
          </a:p>
          <a:p>
            <a:r>
              <a:rPr lang="en-US" altLang="en-US" sz="2400" dirty="0" smtClean="0">
                <a:latin typeface="Corbel" panose="020B0503020204020204" pitchFamily="34" charset="0"/>
              </a:rPr>
              <a:t>How </a:t>
            </a:r>
            <a:r>
              <a:rPr lang="en-US" altLang="en-US" sz="2400" dirty="0">
                <a:latin typeface="Corbel" panose="020B0503020204020204" pitchFamily="34" charset="0"/>
              </a:rPr>
              <a:t>can your college/school </a:t>
            </a:r>
            <a:r>
              <a:rPr lang="en-US" altLang="en-US" sz="2400" dirty="0" smtClean="0">
                <a:latin typeface="Corbel" panose="020B0503020204020204" pitchFamily="34" charset="0"/>
              </a:rPr>
              <a:t>deepen its engagement with AACP and the priorities in the strategic plan (recruitment, branding, practice/education transformation, research and graduate education advancement)?</a:t>
            </a:r>
            <a:endParaRPr lang="en-US" altLang="en-US" sz="2400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5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This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655"/>
            <a:ext cx="8229600" cy="4740125"/>
          </a:xfrm>
        </p:spPr>
        <p:txBody>
          <a:bodyPr/>
          <a:lstStyle/>
          <a:p>
            <a:r>
              <a:rPr lang="en-US" dirty="0" smtClean="0"/>
              <a:t>2:00p.m.-3:30p.m.  Connections and Conversations:  CEO Deans </a:t>
            </a:r>
          </a:p>
          <a:p>
            <a:r>
              <a:rPr lang="en-US" dirty="0" smtClean="0"/>
              <a:t>3:45p.m.-4:45p.m. Deans Forum: The New Role of Academia in Drug Discovery and Development—New Thinking, New Competencies, New Results</a:t>
            </a:r>
          </a:p>
          <a:p>
            <a:r>
              <a:rPr lang="en-US" dirty="0" smtClean="0"/>
              <a:t>5:00p.m.-6:00p.m. CEO Deans Networking Reception</a:t>
            </a:r>
          </a:p>
          <a:p>
            <a:r>
              <a:rPr lang="en-US" dirty="0" smtClean="0"/>
              <a:t>6:00p.m.-7:00p.m. Welcome Reception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8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917086"/>
            <a:ext cx="7772400" cy="1470025"/>
          </a:xfrm>
        </p:spPr>
        <p:txBody>
          <a:bodyPr/>
          <a:lstStyle/>
          <a:p>
            <a:r>
              <a:rPr lang="en-US" dirty="0" smtClean="0"/>
              <a:t>New Deans Orientation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45" y="1951893"/>
            <a:ext cx="5325208" cy="39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1" y="182870"/>
            <a:ext cx="8229600" cy="1143000"/>
          </a:xfrm>
        </p:spPr>
        <p:txBody>
          <a:bodyPr/>
          <a:lstStyle/>
          <a:p>
            <a:r>
              <a:rPr lang="en-US" dirty="0" smtClean="0"/>
              <a:t>AACP Mission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937"/>
            <a:ext cx="8229600" cy="5166360"/>
          </a:xfrm>
        </p:spPr>
        <p:txBody>
          <a:bodyPr/>
          <a:lstStyle/>
          <a:p>
            <a:r>
              <a:rPr lang="en-US" dirty="0"/>
              <a:t>AACP Mission</a:t>
            </a:r>
          </a:p>
          <a:p>
            <a:pPr lvl="1"/>
            <a:r>
              <a:rPr lang="en-US" dirty="0"/>
              <a:t>Advance pharmacy education, research, scholarship, practice and service, in partnership with members and stakeholders, to improve health for all.</a:t>
            </a:r>
          </a:p>
          <a:p>
            <a:r>
              <a:rPr lang="en-US" dirty="0"/>
              <a:t>AACP Vision</a:t>
            </a:r>
          </a:p>
          <a:p>
            <a:pPr lvl="1"/>
            <a:r>
              <a:rPr lang="en-US" dirty="0"/>
              <a:t>We envision a world of healthy people through the transformation of health professions education.</a:t>
            </a:r>
          </a:p>
          <a:p>
            <a:r>
              <a:rPr lang="en-US" dirty="0" smtClean="0"/>
              <a:t>Organizational Chart (in folder)</a:t>
            </a:r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90" y="6034359"/>
            <a:ext cx="37623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AACP Buildi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" y="1220725"/>
            <a:ext cx="2606039" cy="359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727-1729 King Stre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3108" r="-134"/>
          <a:stretch/>
        </p:blipFill>
        <p:spPr bwMode="auto">
          <a:xfrm>
            <a:off x="3929634" y="2187702"/>
            <a:ext cx="4368546" cy="33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Old Town Offices (1988-2018)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13188"/>
      </p:ext>
    </p:extLst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City 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1319" y="2020744"/>
            <a:ext cx="4689606" cy="3850106"/>
          </a:xfrm>
        </p:spPr>
      </p:pic>
    </p:spTree>
    <p:extLst>
      <p:ext uri="{BB962C8B-B14F-4D97-AF65-F5344CB8AC3E}">
        <p14:creationId xmlns:p14="http://schemas.microsoft.com/office/powerpoint/2010/main" val="37525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AACP Connect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" y="1186632"/>
            <a:ext cx="8370712" cy="4708525"/>
          </a:xfrm>
        </p:spPr>
      </p:pic>
    </p:spTree>
    <p:extLst>
      <p:ext uri="{BB962C8B-B14F-4D97-AF65-F5344CB8AC3E}">
        <p14:creationId xmlns:p14="http://schemas.microsoft.com/office/powerpoint/2010/main" val="281857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AACP.ORG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2" y="1417638"/>
            <a:ext cx="8697813" cy="4543547"/>
          </a:xfrm>
        </p:spPr>
      </p:pic>
    </p:spTree>
    <p:extLst>
      <p:ext uri="{BB962C8B-B14F-4D97-AF65-F5344CB8AC3E}">
        <p14:creationId xmlns:p14="http://schemas.microsoft.com/office/powerpoint/2010/main" val="327111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AACP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112520"/>
            <a:ext cx="8229600" cy="5436326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Strategic </a:t>
            </a:r>
            <a:r>
              <a:rPr lang="en-US" sz="2800" dirty="0"/>
              <a:t>Priority 1: Enriching the Applicant </a:t>
            </a:r>
            <a:r>
              <a:rPr lang="en-US" sz="2800" dirty="0" smtClean="0"/>
              <a:t>Pipeline</a:t>
            </a:r>
          </a:p>
          <a:p>
            <a:r>
              <a:rPr lang="en-US" sz="2800" dirty="0"/>
              <a:t>Strategic Priority 2: Creating a New Portrait of Pharmacists and Pharmacy </a:t>
            </a:r>
            <a:r>
              <a:rPr lang="en-US" sz="2800" dirty="0" smtClean="0"/>
              <a:t>Careers</a:t>
            </a:r>
          </a:p>
          <a:p>
            <a:r>
              <a:rPr lang="en-US" sz="2800" dirty="0"/>
              <a:t>Strategic Priority 3: Innovation in Education and </a:t>
            </a:r>
            <a:r>
              <a:rPr lang="en-US" sz="2800" dirty="0" smtClean="0"/>
              <a:t>Practice</a:t>
            </a:r>
          </a:p>
          <a:p>
            <a:r>
              <a:rPr lang="en-US" sz="2800" dirty="0"/>
              <a:t>Strategic Priority 4: Expanding Research &amp; Graduate </a:t>
            </a:r>
            <a:r>
              <a:rPr lang="en-US" sz="2800" dirty="0" smtClean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71058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Governance and Engagement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Board of Directors</a:t>
            </a:r>
          </a:p>
          <a:p>
            <a:r>
              <a:rPr lang="en-US" sz="2800" dirty="0" smtClean="0"/>
              <a:t>House of Delegate</a:t>
            </a:r>
            <a:endParaRPr lang="en-US" sz="2800" dirty="0"/>
          </a:p>
          <a:p>
            <a:r>
              <a:rPr lang="en-US" sz="2800" dirty="0" smtClean="0"/>
              <a:t>Council of Deans</a:t>
            </a:r>
          </a:p>
          <a:p>
            <a:r>
              <a:rPr lang="en-US" sz="2800" dirty="0" smtClean="0"/>
              <a:t>Council of Faculties</a:t>
            </a:r>
          </a:p>
          <a:p>
            <a:r>
              <a:rPr lang="en-US" sz="2800" dirty="0" smtClean="0"/>
              <a:t>Committees</a:t>
            </a:r>
            <a:endParaRPr lang="en-US" sz="2800" dirty="0"/>
          </a:p>
          <a:p>
            <a:r>
              <a:rPr lang="en-US" sz="2800" dirty="0" smtClean="0"/>
              <a:t>Sections/Council of Sections</a:t>
            </a:r>
          </a:p>
          <a:p>
            <a:r>
              <a:rPr lang="en-US" sz="2800" dirty="0" smtClean="0"/>
              <a:t>SIGs/SIG Cabinet</a:t>
            </a:r>
          </a:p>
          <a:p>
            <a:r>
              <a:rPr lang="en-US" sz="2800" dirty="0" smtClean="0"/>
              <a:t>Elections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79" y="1417638"/>
            <a:ext cx="4963258" cy="2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IN18 Template (1)</Template>
  <TotalTime>170</TotalTime>
  <Words>274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Office Theme</vt:lpstr>
      <vt:lpstr>PowerPoint Presentation</vt:lpstr>
      <vt:lpstr>New Deans Orientation</vt:lpstr>
      <vt:lpstr>AACP Mission and Vision</vt:lpstr>
      <vt:lpstr>Old Town Offices (1988-2018)</vt:lpstr>
      <vt:lpstr>Crystal City Office</vt:lpstr>
      <vt:lpstr>AACP Connect</vt:lpstr>
      <vt:lpstr>AACP.ORG</vt:lpstr>
      <vt:lpstr>2016 AACP Strategic Plan</vt:lpstr>
      <vt:lpstr>Governance and Engagement Opportunities</vt:lpstr>
      <vt:lpstr>Types of Meetings</vt:lpstr>
      <vt:lpstr>Discussion</vt:lpstr>
      <vt:lpstr>Later This Afternoon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Assa-Eley, Michelle</dc:creator>
  <cp:lastModifiedBy>Cipriani, Mathew</cp:lastModifiedBy>
  <cp:revision>14</cp:revision>
  <cp:lastPrinted>2018-02-20T18:30:26Z</cp:lastPrinted>
  <dcterms:created xsi:type="dcterms:W3CDTF">2017-12-13T22:24:08Z</dcterms:created>
  <dcterms:modified xsi:type="dcterms:W3CDTF">2018-03-08T16:32:08Z</dcterms:modified>
</cp:coreProperties>
</file>