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</p:sldMasterIdLst>
  <p:notesMasterIdLst>
    <p:notesMasterId r:id="rId12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58" r:id="rId11"/>
  </p:sldIdLst>
  <p:sldSz cx="9144000" cy="6858000" type="screen4x3"/>
  <p:notesSz cx="6858000" cy="9144000"/>
  <p:embeddedFontLst>
    <p:embeddedFont>
      <p:font typeface="Questrial" panose="020B0604020202020204" charset="0"/>
      <p:regular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614" autoAdjust="0"/>
  </p:normalViewPr>
  <p:slideViewPr>
    <p:cSldViewPr snapToGrid="0">
      <p:cViewPr varScale="1">
        <p:scale>
          <a:sx n="59" d="100"/>
          <a:sy n="59" d="100"/>
        </p:scale>
        <p:origin x="141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866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65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225" tIns="45625" rIns="9122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225" tIns="45625" rIns="91225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35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229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638" y="6307062"/>
            <a:ext cx="1730610" cy="2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9" name="Shape 29"/>
          <p:cNvSpPr txBox="1"/>
          <p:nvPr/>
        </p:nvSpPr>
        <p:spPr>
          <a:xfrm>
            <a:off x="828440" y="6431312"/>
            <a:ext cx="2306100" cy="23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2016 © Proprietary and Confidential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ldNum" idx="3"/>
          </p:nvPr>
        </p:nvSpPr>
        <p:spPr>
          <a:xfrm>
            <a:off x="539212" y="6356350"/>
            <a:ext cx="1773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2224" y="6283000"/>
            <a:ext cx="1875874" cy="29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52721"/>
            <a:ext cx="8229600" cy="483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7800" algn="l" rtl="0">
              <a:spcBef>
                <a:spcPts val="520"/>
              </a:spcBef>
              <a:buClr>
                <a:schemeClr val="accent2"/>
              </a:buClr>
              <a:buSzPct val="100000"/>
              <a:buFont typeface="Calibri"/>
              <a:buChar char="•"/>
              <a:defRPr sz="2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accent2"/>
              </a:buClr>
              <a:buSzPct val="100000"/>
              <a:buFont typeface="Calibri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accent2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accent2"/>
              </a:buClr>
              <a:buSzPct val="100000"/>
              <a:buFont typeface="Calibri"/>
              <a:buChar char="–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accent2"/>
              </a:buClr>
              <a:buSzPct val="100000"/>
              <a:buFont typeface="Calibri"/>
              <a:buChar char="»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215663"/>
            <a:ext cx="8793600" cy="8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215663"/>
            <a:ext cx="342000" cy="81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2">
            <a:alphaModFix amt="47000"/>
          </a:blip>
          <a:srcRect t="3144" r="3836" b="84975"/>
          <a:stretch/>
        </p:blipFill>
        <p:spPr>
          <a:xfrm>
            <a:off x="1" y="215662"/>
            <a:ext cx="8793600" cy="8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15663"/>
            <a:ext cx="8229600" cy="8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6277158"/>
            <a:ext cx="2057400" cy="390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Shape 46"/>
          <p:cNvCxnSpPr/>
          <p:nvPr/>
        </p:nvCxnSpPr>
        <p:spPr>
          <a:xfrm>
            <a:off x="518900" y="6170800"/>
            <a:ext cx="812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/>
          <p:nvPr/>
        </p:nvSpPr>
        <p:spPr>
          <a:xfrm>
            <a:off x="518901" y="6433150"/>
            <a:ext cx="2615700" cy="2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US"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</a:t>
            </a: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2016 </a:t>
            </a:r>
            <a:r>
              <a:rPr lang="en-US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Proprietary and Confidential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1E3"/>
          </a:solidFill>
          <a:ln w="1905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2693988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44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46666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828440" y="6431312"/>
            <a:ext cx="2306100" cy="23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2016 © Proprietary and Confidential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sldNum" idx="2"/>
          </p:nvPr>
        </p:nvSpPr>
        <p:spPr>
          <a:xfrm>
            <a:off x="539212" y="6356350"/>
            <a:ext cx="1773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9400" y="6277158"/>
            <a:ext cx="2057400" cy="390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hape 16"/>
          <p:cNvCxnSpPr/>
          <p:nvPr/>
        </p:nvCxnSpPr>
        <p:spPr>
          <a:xfrm>
            <a:off x="518900" y="6170800"/>
            <a:ext cx="812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iarossi@liaisonedu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keaveney@liaisonedu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98100" y="2041711"/>
            <a:ext cx="8222100" cy="215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6000" b="1" dirty="0">
                <a:solidFill>
                  <a:srgbClr val="B0C123"/>
                </a:solidFill>
              </a:rPr>
              <a:t>PharmCAS 2018-2019  </a:t>
            </a:r>
            <a:br>
              <a:rPr lang="en-US" sz="6000" b="1" dirty="0">
                <a:solidFill>
                  <a:srgbClr val="B0C123"/>
                </a:solidFill>
              </a:rPr>
            </a:br>
            <a:r>
              <a:rPr lang="en-US" sz="4000" b="1" dirty="0" smtClean="0">
                <a:solidFill>
                  <a:srgbClr val="B0C123"/>
                </a:solidFill>
              </a:rPr>
              <a:t>Work Groups</a:t>
            </a:r>
            <a:endParaRPr lang="en-US" sz="4000" b="1" dirty="0">
              <a:solidFill>
                <a:srgbClr val="B0C12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/>
          <p:cNvSpPr txBox="1">
            <a:spLocks/>
          </p:cNvSpPr>
          <p:nvPr/>
        </p:nvSpPr>
        <p:spPr>
          <a:xfrm>
            <a:off x="573579" y="1211157"/>
            <a:ext cx="8229600" cy="483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buClr>
                <a:schemeClr val="accent2"/>
              </a:buClr>
              <a:buSzPct val="25000"/>
            </a:pPr>
            <a:r>
              <a:rPr lang="en-US" sz="2400" dirty="0"/>
              <a:t>Questions?</a:t>
            </a:r>
          </a:p>
          <a:p>
            <a:pPr lvl="0" algn="ctr">
              <a:buClr>
                <a:schemeClr val="accent2"/>
              </a:buClr>
              <a:buSzPct val="25000"/>
            </a:pPr>
            <a:endParaRPr lang="en-US" sz="2400" dirty="0"/>
          </a:p>
          <a:p>
            <a:pPr lvl="0" algn="ctr">
              <a:buClr>
                <a:schemeClr val="accent2"/>
              </a:buClr>
              <a:buSzPct val="25000"/>
            </a:pPr>
            <a:r>
              <a:rPr lang="en-US" sz="2400" dirty="0"/>
              <a:t>Your </a:t>
            </a:r>
          </a:p>
          <a:p>
            <a:pPr lvl="0" algn="ctr">
              <a:buClr>
                <a:schemeClr val="accent2"/>
              </a:buClr>
              <a:buSzPct val="25000"/>
            </a:pPr>
            <a:r>
              <a:rPr lang="en-US" sz="2400" dirty="0" err="1"/>
              <a:t>PharmCAS</a:t>
            </a:r>
            <a:r>
              <a:rPr lang="en-US" sz="2400" dirty="0"/>
              <a:t> Team:</a:t>
            </a:r>
          </a:p>
          <a:p>
            <a:pPr lvl="0" algn="ctr">
              <a:buClr>
                <a:schemeClr val="accent2"/>
              </a:buClr>
              <a:buSzPct val="25000"/>
            </a:pPr>
            <a:endParaRPr lang="en-US" sz="2400" dirty="0"/>
          </a:p>
          <a:p>
            <a:pPr lvl="0">
              <a:buClr>
                <a:schemeClr val="accent2"/>
              </a:buClr>
              <a:buSzPct val="25000"/>
            </a:pPr>
            <a:r>
              <a:rPr lang="en-US" sz="2400" dirty="0"/>
              <a:t>Nicole Iarossi				Melissa Keaveney</a:t>
            </a:r>
          </a:p>
          <a:p>
            <a:pPr lvl="0">
              <a:buClr>
                <a:schemeClr val="accent2"/>
              </a:buClr>
              <a:buSzPct val="25000"/>
            </a:pPr>
            <a:r>
              <a:rPr lang="en-US" sz="2000" dirty="0"/>
              <a:t>Customer Solutions Manager</a:t>
            </a:r>
            <a:r>
              <a:rPr lang="en-US" sz="2400" dirty="0"/>
              <a:t>		</a:t>
            </a:r>
            <a:r>
              <a:rPr lang="en-US" sz="2000" dirty="0"/>
              <a:t>Account Manager</a:t>
            </a:r>
          </a:p>
          <a:p>
            <a:pPr lvl="0">
              <a:buClr>
                <a:schemeClr val="accent2"/>
              </a:buClr>
              <a:buSzPct val="25000"/>
            </a:pPr>
            <a:r>
              <a:rPr lang="en-US" sz="2000" dirty="0">
                <a:hlinkClick r:id="rId3"/>
              </a:rPr>
              <a:t>niarossi@liaisonedu.com</a:t>
            </a:r>
            <a:r>
              <a:rPr lang="en-US" sz="2000" dirty="0"/>
              <a:t> 	                                </a:t>
            </a:r>
            <a:r>
              <a:rPr lang="en-US" sz="2000" dirty="0" smtClean="0">
                <a:hlinkClick r:id="rId4"/>
              </a:rPr>
              <a:t>mkeaveney@liaisonedu.com</a:t>
            </a:r>
            <a:r>
              <a:rPr lang="en-US" sz="2000" dirty="0" smtClean="0"/>
              <a:t> </a:t>
            </a:r>
            <a:endParaRPr lang="en-US" sz="2000" dirty="0"/>
          </a:p>
          <a:p>
            <a:pPr lvl="0" algn="ctr">
              <a:buClr>
                <a:schemeClr val="accent2"/>
              </a:buClr>
              <a:buSzPct val="25000"/>
            </a:pPr>
            <a:endParaRPr lang="en-US" sz="4000" dirty="0"/>
          </a:p>
          <a:p>
            <a:pPr lvl="0" algn="ctr">
              <a:buClr>
                <a:schemeClr val="accent2"/>
              </a:buClr>
              <a:buSzPct val="25000"/>
            </a:pPr>
            <a:r>
              <a:rPr lang="en-US" sz="4000" dirty="0"/>
              <a:t>Thank you! </a:t>
            </a:r>
          </a:p>
          <a:p>
            <a:pPr>
              <a:buClr>
                <a:schemeClr val="accent2"/>
              </a:buClr>
              <a:buSzPct val="25000"/>
              <a:buFont typeface="Arial"/>
              <a:buNone/>
            </a:pP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364-C853-9844-AACD-B103190A73B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PharmCAS</a:t>
            </a:r>
            <a:r>
              <a:rPr lang="en-US" dirty="0"/>
              <a:t> Work Groups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What is a Work Group?</a:t>
            </a:r>
            <a:endParaRPr lang="en-US" sz="2400" dirty="0"/>
          </a:p>
          <a:p>
            <a:r>
              <a:rPr lang="en-US" sz="1800" dirty="0"/>
              <a:t>A customized set of permissions that defines a user’s level of access to applicant information in </a:t>
            </a:r>
            <a:r>
              <a:rPr lang="en-US" sz="1800" dirty="0" err="1"/>
              <a:t>WebAdMIT</a:t>
            </a:r>
            <a:r>
              <a:rPr lang="en-US" sz="1800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sz="2400" b="1" dirty="0"/>
              <a:t>Who can create and/or edit Work Groups?</a:t>
            </a:r>
            <a:endParaRPr lang="en-US" sz="2400" dirty="0"/>
          </a:p>
          <a:p>
            <a:r>
              <a:rPr lang="en-US" sz="1800" dirty="0"/>
              <a:t>The WebAdMIT Administrator can make changes. 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Each program can designate as many WebAdMIT Administrators as they wish.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Keep in mind that WebAdMIT Administrators have </a:t>
            </a:r>
            <a:r>
              <a:rPr lang="en-US" sz="1800" b="1" u="sng" dirty="0"/>
              <a:t>full</a:t>
            </a:r>
            <a:r>
              <a:rPr lang="en-US" sz="1800" dirty="0"/>
              <a:t> administrative access to the system, so access should be given thoughtfully. </a:t>
            </a:r>
          </a:p>
        </p:txBody>
      </p:sp>
    </p:spTree>
    <p:extLst>
      <p:ext uri="{BB962C8B-B14F-4D97-AF65-F5344CB8AC3E}">
        <p14:creationId xmlns:p14="http://schemas.microsoft.com/office/powerpoint/2010/main" val="248901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65100" indent="0">
              <a:buNone/>
            </a:pPr>
            <a:r>
              <a:rPr lang="en-US" sz="2000" b="1" dirty="0" smtClean="0"/>
              <a:t>#1</a:t>
            </a:r>
            <a:r>
              <a:rPr lang="en-US" sz="2000" b="1" dirty="0"/>
              <a:t>: Administrator – </a:t>
            </a:r>
            <a:endParaRPr lang="en-US" sz="2000" b="1" dirty="0" smtClean="0"/>
          </a:p>
          <a:p>
            <a:pPr>
              <a:buFontTx/>
              <a:buChar char="-"/>
            </a:pPr>
            <a:r>
              <a:rPr lang="en-US" sz="1900" dirty="0" smtClean="0"/>
              <a:t>All </a:t>
            </a:r>
            <a:r>
              <a:rPr lang="en-US" sz="1900" dirty="0"/>
              <a:t>permission sets are checked,  all panels/sub-panels are available, this role is essentially the </a:t>
            </a:r>
            <a:r>
              <a:rPr lang="en-US" sz="1900" b="1" dirty="0" err="1"/>
              <a:t>WebAdMIT</a:t>
            </a:r>
            <a:r>
              <a:rPr lang="en-US" sz="1900" b="1" dirty="0"/>
              <a:t> Administrator </a:t>
            </a:r>
            <a:endParaRPr lang="en-US" sz="1900" dirty="0"/>
          </a:p>
          <a:p>
            <a:pPr marL="165100" indent="0">
              <a:buNone/>
            </a:pPr>
            <a:r>
              <a:rPr lang="en-US" sz="2200" b="1" dirty="0"/>
              <a:t>#2: </a:t>
            </a:r>
            <a:r>
              <a:rPr lang="en-US" sz="2200" b="1" dirty="0" smtClean="0"/>
              <a:t>Coordinator – </a:t>
            </a:r>
            <a:endParaRPr lang="en-US" sz="2200" b="1" dirty="0"/>
          </a:p>
          <a:p>
            <a:pPr marL="165100" indent="0">
              <a:buNone/>
            </a:pPr>
            <a:r>
              <a:rPr lang="en-US" sz="2000" dirty="0" smtClean="0"/>
              <a:t>- </a:t>
            </a:r>
            <a:r>
              <a:rPr lang="en-US" sz="1900" dirty="0"/>
              <a:t>All permission sets excepts “Configure Software” are checked, all panels/sub-panels are available, this role typically coordinates the processing of an application (</a:t>
            </a:r>
            <a:r>
              <a:rPr lang="en-US" sz="1900" dirty="0" err="1"/>
              <a:t>i.e</a:t>
            </a:r>
            <a:r>
              <a:rPr lang="en-US" sz="1900" dirty="0"/>
              <a:t> data entry where necessary, assigning files to reviewers, pre-screening applicants for min GPAs and other school-specific requirements. </a:t>
            </a:r>
          </a:p>
          <a:p>
            <a:pPr marL="165100" indent="0">
              <a:buNone/>
            </a:pPr>
            <a:r>
              <a:rPr lang="en-US" sz="2200" b="1" dirty="0"/>
              <a:t>#3: Reviewer – </a:t>
            </a:r>
          </a:p>
          <a:p>
            <a:pPr marL="165100" indent="0">
              <a:buNone/>
            </a:pPr>
            <a:r>
              <a:rPr lang="en-US" sz="1800" b="1" dirty="0"/>
              <a:t>- </a:t>
            </a:r>
            <a:r>
              <a:rPr lang="en-US" sz="1900" dirty="0"/>
              <a:t>This role has viewing rights and limited editing rights, reviews file to make admission decision recommendations</a:t>
            </a:r>
            <a:r>
              <a:rPr lang="en-US" sz="1800" dirty="0"/>
              <a:t>. </a:t>
            </a:r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Work Groups: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6A74364-C853-9844-AACD-B103190A73B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5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364-C853-9844-AACD-B103190A73B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Work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Start with the creation of a title for the Work Group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When creating a Work Group, the person creating the group must assign specific permission sets, as well as to enable/disable specific panels and sub-panels for viewing.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Work Groups are located under the Management tab: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51" y="3547622"/>
            <a:ext cx="2133077" cy="25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4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To create a new Work Group, name your new group and check off the appropriate Permission Sets: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364-C853-9844-AACD-B103190A73B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Work Group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62" y="2391186"/>
            <a:ext cx="5574378" cy="31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Select the Panels &amp; Sub-Panels that will be available for viewing in this new Work Group.</a:t>
            </a:r>
          </a:p>
          <a:p>
            <a:r>
              <a:rPr lang="en-US" sz="1800" dirty="0"/>
              <a:t>After all selections are complete, click on “Submit” button.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364-C853-9844-AACD-B103190A73B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Work 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5" y="2518652"/>
            <a:ext cx="6147706" cy="3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364-C853-9844-AACD-B103190A73B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Users to a Work Group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To assign users to this newly created Work Group, click on the pencil icon under “Admissions Users” section (also located under the Management Panel).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28" y="2193694"/>
            <a:ext cx="2562583" cy="31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3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364-C853-9844-AACD-B103190A73B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Users to a Work Group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Click on the pencil icon to edit users level of access and add a Work Group to your users.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4" y="2511199"/>
            <a:ext cx="8230811" cy="18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6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364-C853-9844-AACD-B103190A73B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Users to a Work Group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Within the profile page for each user, there is a section called “Work Group”</a:t>
            </a:r>
          </a:p>
          <a:p>
            <a:r>
              <a:rPr lang="en-US" sz="1800" dirty="0"/>
              <a:t>This is where you assign your users to a specific Work Group using the drop down list. Your newly created Work Group will be on this list.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54" y="3100612"/>
            <a:ext cx="3919874" cy="17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0511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392</Words>
  <Application>Microsoft Office PowerPoint</Application>
  <PresentationFormat>On-screen Show (4:3)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Questrial</vt:lpstr>
      <vt:lpstr>Roboto</vt:lpstr>
      <vt:lpstr>Calibri</vt:lpstr>
      <vt:lpstr>Arial</vt:lpstr>
      <vt:lpstr>Wingdings</vt:lpstr>
      <vt:lpstr>geometric</vt:lpstr>
      <vt:lpstr>PharmCAS 2018-2019   Work Groups</vt:lpstr>
      <vt:lpstr>PharmCAS Work Groups</vt:lpstr>
      <vt:lpstr>Examples of Work Groups:</vt:lpstr>
      <vt:lpstr>Creating a Work Group</vt:lpstr>
      <vt:lpstr>Creating a Work Group</vt:lpstr>
      <vt:lpstr>Creating a Work Group</vt:lpstr>
      <vt:lpstr>Assigning Users to a Work Group</vt:lpstr>
      <vt:lpstr>Assigning Users to a Work Group</vt:lpstr>
      <vt:lpstr>Assigning Users to a Work Group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LIAISON   (Title)</dc:title>
  <dc:creator>Deanne Bhamgara</dc:creator>
  <cp:lastModifiedBy>Owings, Katie</cp:lastModifiedBy>
  <cp:revision>25</cp:revision>
  <dcterms:modified xsi:type="dcterms:W3CDTF">2018-07-18T14:28:23Z</dcterms:modified>
</cp:coreProperties>
</file>